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0"/>
  </p:notesMasterIdLst>
  <p:sldIdLst>
    <p:sldId id="256" r:id="rId2"/>
    <p:sldId id="257" r:id="rId3"/>
    <p:sldId id="331" r:id="rId4"/>
    <p:sldId id="330" r:id="rId5"/>
    <p:sldId id="320" r:id="rId6"/>
    <p:sldId id="290" r:id="rId7"/>
    <p:sldId id="291" r:id="rId8"/>
    <p:sldId id="292" r:id="rId9"/>
    <p:sldId id="293" r:id="rId10"/>
    <p:sldId id="324" r:id="rId11"/>
    <p:sldId id="325" r:id="rId12"/>
    <p:sldId id="326" r:id="rId13"/>
    <p:sldId id="327" r:id="rId14"/>
    <p:sldId id="328" r:id="rId15"/>
    <p:sldId id="329" r:id="rId16"/>
    <p:sldId id="295" r:id="rId17"/>
    <p:sldId id="296" r:id="rId18"/>
    <p:sldId id="297" r:id="rId19"/>
    <p:sldId id="298" r:id="rId20"/>
    <p:sldId id="299" r:id="rId21"/>
    <p:sldId id="322" r:id="rId22"/>
    <p:sldId id="309" r:id="rId23"/>
    <p:sldId id="312" r:id="rId24"/>
    <p:sldId id="315" r:id="rId25"/>
    <p:sldId id="308" r:id="rId26"/>
    <p:sldId id="323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903"/>
    <a:srgbClr val="569700"/>
    <a:srgbClr val="000000"/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1"/>
    <p:restoredTop sz="86089"/>
  </p:normalViewPr>
  <p:slideViewPr>
    <p:cSldViewPr snapToGrid="0">
      <p:cViewPr varScale="1">
        <p:scale>
          <a:sx n="92" d="100"/>
          <a:sy n="9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D5087B1F-47B5-B559-E8E0-C16A3FD8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795437BC-D7B0-53A7-BA4C-FBFD24716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AF10269D-CDC5-9D8B-E598-688FA54BC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1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DE08207-037E-5FE3-28D5-85EBBDA7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68DC3118-F957-EF05-3CCF-F0D0ED0D3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3B8FF392-5D93-2A22-CB7D-D9090E8E1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89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FEB33804-4CDE-679B-EC7F-8ACB9997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5BF4B265-3EE8-69F3-CEBA-EDE8B49C7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7CF79E33-9C7D-C3FB-6F0B-B64914341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3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C2AB249A-34E5-A0C4-F071-8B99EE27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47778466-ECD1-A7C8-8DB5-EE8B4E2DC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BFD2B9C9-F0C7-BFE0-AC19-4EC295917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44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3C4BEB2-7C5A-740F-83E3-3E41C851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C69FEB30-0DFF-559E-2352-BE215C3CD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D3FFB65B-6E15-2395-B8A3-E55182218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515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A05E4DCF-B0E2-BAD7-D1B0-F4582FB2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ED74EAA5-C756-4C24-7A01-0BBB281E5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03143F0B-520C-1E47-878A-1376F14D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2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Color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CF7E31D6-48B0-78E9-8B0A-E3E8AC1A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BAAC-F133-D10D-6F9F-A7C3B1569F4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E4FA7D63-299F-9BA7-5E5F-CAFE803BC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979" y="2733934"/>
            <a:ext cx="2112498" cy="211249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952D751-E275-5632-E300-043BC538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55" y="1123837"/>
            <a:ext cx="2004129" cy="16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F87B4-B6AF-2165-7E49-1817AC600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853" r="55354" b="8406"/>
          <a:stretch/>
        </p:blipFill>
        <p:spPr>
          <a:xfrm>
            <a:off x="8268941" y="1737141"/>
            <a:ext cx="3258579" cy="33745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DCF6C7-CC23-3ADE-2592-A600B969B8BA}"/>
              </a:ext>
            </a:extLst>
          </p:cNvPr>
          <p:cNvSpPr/>
          <p:nvPr/>
        </p:nvSpPr>
        <p:spPr>
          <a:xfrm>
            <a:off x="4937760" y="3424427"/>
            <a:ext cx="182880" cy="1909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A6E14-7A48-2969-1603-BEFC45F09CB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20640" y="2733934"/>
            <a:ext cx="982394" cy="785978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3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926061C8-9F47-DE74-0BE8-80A621A6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8C80-8C3C-5E67-AF9F-72905A3B497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3" name="Google Shape;99;p14">
            <a:extLst>
              <a:ext uri="{FF2B5EF4-FFF2-40B4-BE49-F238E27FC236}">
                <a16:creationId xmlns:a16="http://schemas.microsoft.com/office/drawing/2014/main" id="{75C1EC0F-C82D-C56A-EC06-50EF830877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572" y="1932154"/>
            <a:ext cx="3766644" cy="2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9B1599BC-BCAE-D44E-ABC2-51E6847D3C3D}"/>
              </a:ext>
            </a:extLst>
          </p:cNvPr>
          <p:cNvSpPr txBox="1"/>
          <p:nvPr/>
        </p:nvSpPr>
        <p:spPr>
          <a:xfrm>
            <a:off x="7524763" y="629843"/>
            <a:ext cx="388621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nowhere near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5" name="Google Shape;101;p14">
            <a:extLst>
              <a:ext uri="{FF2B5EF4-FFF2-40B4-BE49-F238E27FC236}">
                <a16:creationId xmlns:a16="http://schemas.microsoft.com/office/drawing/2014/main" id="{94FE6E49-8EDC-7F06-3542-628C6C4540D5}"/>
              </a:ext>
            </a:extLst>
          </p:cNvPr>
          <p:cNvSpPr txBox="1"/>
          <p:nvPr/>
        </p:nvSpPr>
        <p:spPr>
          <a:xfrm>
            <a:off x="7524763" y="2839698"/>
            <a:ext cx="487095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(0, 128, 0) 		</a:t>
            </a:r>
            <a:r>
              <a:rPr lang="en-US" sz="2400" dirty="0" err="1"/>
              <a:t>rgb</a:t>
            </a:r>
            <a:r>
              <a:rPr lang="en-US" sz="2400" dirty="0"/>
              <a:t>(10, 138, 10)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(128, 0, 0) 		 </a:t>
            </a:r>
            <a:r>
              <a:rPr lang="en-US" sz="2400" dirty="0" err="1"/>
              <a:t>rgb</a:t>
            </a:r>
            <a:r>
              <a:rPr lang="en-US" sz="2400" dirty="0"/>
              <a:t>(138, 10, 10) 		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B57DA-6B9B-4815-6930-1903042C2B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4417480"/>
            <a:ext cx="6858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20C49-115D-1133-CFD4-DD903118816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5658393"/>
            <a:ext cx="685800" cy="6858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937825D-61FE-ADB8-5A26-72BADCAFE9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4417480"/>
            <a:ext cx="685800" cy="68580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207ACBC3-E8B7-2C5F-C453-1D9FE6AD4EE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56438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808C702-70E4-2D3B-096D-F22DFB2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6ED-5EC9-1D5A-9D59-8CF097C7DB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AA58A-67A5-F12E-FB12-929FA55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567010" y="1892400"/>
            <a:ext cx="4668488" cy="284841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00BD9C-8C1F-64FC-0CBA-D070D2D5ADE5}"/>
              </a:ext>
            </a:extLst>
          </p:cNvPr>
          <p:cNvSpPr txBox="1"/>
          <p:nvPr/>
        </p:nvSpPr>
        <p:spPr>
          <a:xfrm>
            <a:off x="8489566" y="1346936"/>
            <a:ext cx="30515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Hue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Pure colors (not mixed with white or black) 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Saturation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white mixed with pure color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Value/Lightness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black mixed with pure color </a:t>
            </a:r>
          </a:p>
        </p:txBody>
      </p:sp>
    </p:spTree>
    <p:extLst>
      <p:ext uri="{BB962C8B-B14F-4D97-AF65-F5344CB8AC3E}">
        <p14:creationId xmlns:p14="http://schemas.microsoft.com/office/powerpoint/2010/main" val="5367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52315D8E-94FD-5CD7-CD95-F515DBB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CA77-10AD-1DCD-7F94-B6492F731D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888AD-8C8B-0BAB-6418-99CD3369D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207895" y="2197169"/>
            <a:ext cx="4022899" cy="2454517"/>
          </a:xfrm>
          <a:prstGeom prst="rect">
            <a:avLst/>
          </a:prstGeom>
          <a:noFill/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0394890D-DB98-8D75-8EB8-58E03D4FAD93}"/>
              </a:ext>
            </a:extLst>
          </p:cNvPr>
          <p:cNvSpPr txBox="1"/>
          <p:nvPr/>
        </p:nvSpPr>
        <p:spPr>
          <a:xfrm>
            <a:off x="7665440" y="718479"/>
            <a:ext cx="4273641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is closer, but not identical to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4FB4E668-2DCD-9650-90AE-881747B2FB86}"/>
              </a:ext>
            </a:extLst>
          </p:cNvPr>
          <p:cNvSpPr txBox="1"/>
          <p:nvPr/>
        </p:nvSpPr>
        <p:spPr>
          <a:xfrm>
            <a:off x="7230794" y="2928334"/>
            <a:ext cx="5305602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(120, 100, 50)  	</a:t>
            </a:r>
            <a:r>
              <a:rPr lang="en-US" sz="2400" dirty="0" err="1"/>
              <a:t>hsv</a:t>
            </a:r>
            <a:r>
              <a:rPr lang="en-US" sz="2400" dirty="0"/>
              <a:t>(130, 110, 60)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(0, 100, 50) 	</a:t>
            </a:r>
            <a:r>
              <a:rPr lang="en-US" sz="2400" dirty="0" err="1"/>
              <a:t>hsv</a:t>
            </a:r>
            <a:r>
              <a:rPr lang="en-US" sz="2400" dirty="0"/>
              <a:t>(10, 110, 60)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8B0F1-FB3F-2F16-B499-E3FF596B080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4560918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00D33-D498-F713-505F-7246C5C6E05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5766489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7554007-EA53-595A-78A8-C5523EEFB4A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4560918"/>
            <a:ext cx="685800" cy="685800"/>
          </a:xfrm>
          <a:prstGeom prst="rect">
            <a:avLst/>
          </a:prstGeom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274CAFA-90F7-4337-9B0B-DEB778D7FC9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576648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DA1C68D9-E7A7-58EE-E8EB-9DD1C5C1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39EE-FCE9-D119-B611-5F3A7BCE28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7218D-5B60-7BE2-3EF3-93F4F46D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49" y="1876875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D31B5F-D96F-A0D5-9D82-DA11EC491528}"/>
              </a:ext>
            </a:extLst>
          </p:cNvPr>
          <p:cNvSpPr txBox="1"/>
          <p:nvPr/>
        </p:nvSpPr>
        <p:spPr>
          <a:xfrm>
            <a:off x="7272997" y="2303539"/>
            <a:ext cx="43665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L*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Perceptual lightness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(red – green)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(blue – yellow)</a:t>
            </a:r>
          </a:p>
        </p:txBody>
      </p:sp>
    </p:spTree>
    <p:extLst>
      <p:ext uri="{BB962C8B-B14F-4D97-AF65-F5344CB8AC3E}">
        <p14:creationId xmlns:p14="http://schemas.microsoft.com/office/powerpoint/2010/main" val="93558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A03DFC49-E760-03CC-1A21-373A657F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8B7-2116-291B-7685-B62476AE3E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F82E5-D867-D3DF-0F39-610D2F12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1" y="470106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CDCEB6BD-FBC6-4622-0117-A1EA78F9726D}"/>
              </a:ext>
            </a:extLst>
          </p:cNvPr>
          <p:cNvSpPr txBox="1"/>
          <p:nvPr/>
        </p:nvSpPr>
        <p:spPr>
          <a:xfrm>
            <a:off x="6865034" y="718479"/>
            <a:ext cx="507404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Given numerical change corresponds to perceived change in color, but is computationally complex </a:t>
            </a:r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D29DBEBF-371D-A3A3-0AD1-242AE24AAF79}"/>
              </a:ext>
            </a:extLst>
          </p:cNvPr>
          <p:cNvSpPr txBox="1"/>
          <p:nvPr/>
        </p:nvSpPr>
        <p:spPr>
          <a:xfrm>
            <a:off x="4656407" y="3673922"/>
            <a:ext cx="726812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lab(46.05, -51.55, 49.76)  		 lab(56.05, -41.55, 59.76)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lab(25.42, 47.91, 37.91) 		 lab(35.42, 57.91, 47.91) 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4F3F-726B-63A2-1639-81B7475CD5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4856339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5D926-35B3-12D1-5B3A-65C37821174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6061910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AECE458-AC2A-4DB6-D3DC-939FBF1EFE6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4856339"/>
            <a:ext cx="685800" cy="685800"/>
          </a:xfrm>
          <a:prstGeom prst="rect">
            <a:avLst/>
          </a:prstGeom>
          <a:solidFill>
            <a:srgbClr val="569700"/>
          </a:solidFill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7DECA86-A04F-69BD-58B0-8159263843A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6061910"/>
            <a:ext cx="685800" cy="685800"/>
          </a:xfrm>
          <a:prstGeom prst="rect">
            <a:avLst/>
          </a:prstGeom>
          <a:solidFill>
            <a:srgbClr val="AA0903"/>
          </a:solidFill>
        </p:spPr>
      </p:pic>
    </p:spTree>
    <p:extLst>
      <p:ext uri="{BB962C8B-B14F-4D97-AF65-F5344CB8AC3E}">
        <p14:creationId xmlns:p14="http://schemas.microsoft.com/office/powerpoint/2010/main" val="3495729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Nice job on the mid-semester project!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How was reading an academic paper?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did you learn from looking at VA systems?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it), using color to represent at least one variable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 in an intentionally misleading way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color tricks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9EFB0-1335-7137-93A3-4E80A474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639" y="-4572"/>
            <a:ext cx="4852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70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CADF-54F5-8207-117C-105CB6B5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50E4-5FA3-F20A-4B53-BFF95A42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D63B-8CDD-9225-044D-51E98B90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Color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How we see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Spaces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Phenomenon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Pallets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Lab </a:t>
            </a:r>
          </a:p>
        </p:txBody>
      </p:sp>
    </p:spTree>
    <p:extLst>
      <p:ext uri="{BB962C8B-B14F-4D97-AF65-F5344CB8AC3E}">
        <p14:creationId xmlns:p14="http://schemas.microsoft.com/office/powerpoint/2010/main" val="257380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Mapping to visual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  <p:sp>
        <p:nvSpPr>
          <p:cNvPr id="4" name="Google Shape;651;p46">
            <a:extLst>
              <a:ext uri="{FF2B5EF4-FFF2-40B4-BE49-F238E27FC236}">
                <a16:creationId xmlns:a16="http://schemas.microsoft.com/office/drawing/2014/main" id="{47E784A5-7AB2-7D37-C87E-FB796167504F}"/>
              </a:ext>
            </a:extLst>
          </p:cNvPr>
          <p:cNvSpPr/>
          <p:nvPr/>
        </p:nvSpPr>
        <p:spPr>
          <a:xfrm>
            <a:off x="3850631" y="4349803"/>
            <a:ext cx="6622199" cy="1165116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1001</Words>
  <Application>Microsoft Macintosh PowerPoint</Application>
  <PresentationFormat>Widescreen</PresentationFormat>
  <Paragraphs>134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Corbel</vt:lpstr>
      <vt:lpstr>Merriweather Sans</vt:lpstr>
      <vt:lpstr>Roboto</vt:lpstr>
      <vt:lpstr>Times New Roman</vt:lpstr>
      <vt:lpstr>Wingdings 2</vt:lpstr>
      <vt:lpstr>Frame</vt:lpstr>
      <vt:lpstr>Visual Analytics– Color</vt:lpstr>
      <vt:lpstr>Notes</vt:lpstr>
      <vt:lpstr>Notes</vt:lpstr>
      <vt:lpstr>Plan for Today</vt:lpstr>
      <vt:lpstr>Flashback: Mapping to visual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35</cp:revision>
  <dcterms:created xsi:type="dcterms:W3CDTF">2023-08-03T18:49:17Z</dcterms:created>
  <dcterms:modified xsi:type="dcterms:W3CDTF">2024-10-29T18:58:51Z</dcterms:modified>
</cp:coreProperties>
</file>